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7" r:id="rId9"/>
    <p:sldId id="268" r:id="rId10"/>
  </p:sldIdLst>
  <p:sldSz cx="14630400" cy="8229600"/>
  <p:notesSz cx="8229600" cy="14630400"/>
  <p:embeddedFontLst>
    <p:embeddedFont>
      <p:font typeface="Gelasio" panose="020B0604020202020204" charset="0"/>
      <p:regular r:id="rId12"/>
    </p:embeddedFont>
    <p:embeddedFont>
      <p:font typeface="Gelasio Semi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850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E13E5-CF85-A909-95BF-9419A4D39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1D2EB1-9537-7D3A-2F53-B781305897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3DE74F-5FD6-6E15-3B6F-3C28700D2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D0564-3F70-DE0E-69CD-1F8963CB91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33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Building an Algorithmic Equity Selection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presentation outlines a robust, multi-phase approach to constructing an algorithmic equity-selection system. Our goal is to leverage fundamental analysis with advanced AI and real-time sentiment to identify high-potential equities in the Nifty 500 universe.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C584DE-6B38-76AD-2F11-24ECE04EB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7923" y="7591336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366" y="794147"/>
            <a:ext cx="7865269" cy="913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1: The Foundation - Rules-Based Filtering</a:t>
            </a:r>
            <a:endParaRPr lang="en-US" sz="2850" dirty="0"/>
          </a:p>
        </p:txBody>
      </p:sp>
      <p:sp>
        <p:nvSpPr>
          <p:cNvPr id="4" name="Shape 1"/>
          <p:cNvSpPr/>
          <p:nvPr/>
        </p:nvSpPr>
        <p:spPr>
          <a:xfrm>
            <a:off x="639366" y="1989177"/>
            <a:ext cx="800219" cy="343257"/>
          </a:xfrm>
          <a:prstGeom prst="roundRect">
            <a:avLst>
              <a:gd name="adj" fmla="val 6386"/>
            </a:avLst>
          </a:prstGeom>
          <a:solidFill>
            <a:srgbClr val="ECE6D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748903" y="2043946"/>
            <a:ext cx="581144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PHASE 1</a:t>
            </a:r>
            <a:endParaRPr lang="en-US" sz="1150" dirty="0"/>
          </a:p>
        </p:txBody>
      </p:sp>
      <p:sp>
        <p:nvSpPr>
          <p:cNvPr id="6" name="Shape 3"/>
          <p:cNvSpPr/>
          <p:nvPr/>
        </p:nvSpPr>
        <p:spPr>
          <a:xfrm>
            <a:off x="1530906" y="1981557"/>
            <a:ext cx="1227892" cy="358497"/>
          </a:xfrm>
          <a:prstGeom prst="roundRect">
            <a:avLst>
              <a:gd name="adj" fmla="val 6115"/>
            </a:avLst>
          </a:prstGeom>
          <a:noFill/>
          <a:ln w="7620">
            <a:solidFill>
              <a:srgbClr val="D3C5B6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648063" y="2043946"/>
            <a:ext cx="993577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FOUNDATION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639366" y="2819519"/>
            <a:ext cx="3841313" cy="2517934"/>
          </a:xfrm>
          <a:prstGeom prst="roundRect">
            <a:avLst>
              <a:gd name="adj" fmla="val 4358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639366" y="2796659"/>
            <a:ext cx="3841313" cy="91440"/>
          </a:xfrm>
          <a:prstGeom prst="roundRect">
            <a:avLst>
              <a:gd name="adj" fmla="val 299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2286000" y="2545556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2450306" y="2682478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844868" y="3276124"/>
            <a:ext cx="228350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Ingestion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44868" y="3671054"/>
            <a:ext cx="3430310" cy="1460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 the collection of the Nifty 500 universe and their last five years of financial statements, ensuring data integrity from official sources or Python libraries.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4663321" y="2819519"/>
            <a:ext cx="3841313" cy="2517934"/>
          </a:xfrm>
          <a:prstGeom prst="roundRect">
            <a:avLst>
              <a:gd name="adj" fmla="val 4358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2"/>
          <p:cNvSpPr/>
          <p:nvPr/>
        </p:nvSpPr>
        <p:spPr>
          <a:xfrm>
            <a:off x="4663321" y="2796659"/>
            <a:ext cx="3841313" cy="91440"/>
          </a:xfrm>
          <a:prstGeom prst="roundRect">
            <a:avLst>
              <a:gd name="adj" fmla="val 299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6309955" y="2545556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6474262" y="2682478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4868823" y="3276124"/>
            <a:ext cx="2312551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Filtering Integration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68823" y="3671054"/>
            <a:ext cx="3430310" cy="1168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 hard-coded logic to filter for quality. This acts as a gatekeeper, eliminating undesirable companies from the investment universe.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639366" y="5794058"/>
            <a:ext cx="7865269" cy="1641396"/>
          </a:xfrm>
          <a:prstGeom prst="roundRect">
            <a:avLst>
              <a:gd name="adj" fmla="val 6685"/>
            </a:avLst>
          </a:prstGeom>
          <a:solidFill>
            <a:srgbClr val="F9F6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639366" y="5771198"/>
            <a:ext cx="7865269" cy="91440"/>
          </a:xfrm>
          <a:prstGeom prst="roundRect">
            <a:avLst>
              <a:gd name="adj" fmla="val 29967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19"/>
          <p:cNvSpPr/>
          <p:nvPr/>
        </p:nvSpPr>
        <p:spPr>
          <a:xfrm>
            <a:off x="4298037" y="5520095"/>
            <a:ext cx="547926" cy="547926"/>
          </a:xfrm>
          <a:prstGeom prst="roundRect">
            <a:avLst>
              <a:gd name="adj" fmla="val 166884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Text 20"/>
          <p:cNvSpPr/>
          <p:nvPr/>
        </p:nvSpPr>
        <p:spPr>
          <a:xfrm>
            <a:off x="4462343" y="5657017"/>
            <a:ext cx="219194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844868" y="6250662"/>
            <a:ext cx="2737128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Quality Universe Output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844868" y="6645592"/>
            <a:ext cx="7454265" cy="584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filtering process significantly narrows the selection, yielding a 'Quality Universe' of approximately 50-60 high-quality stocks for further analysis.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631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1: Non AI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99691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initial filter employs strict financial metrics to ensure we are only considering fundamentally sound companies. These criteria are designed to identify financially healthy and stable businesses.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77872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1020604" y="320468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7770" y="3391733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0604" y="4111943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Return on Equity (ROE) &gt; 15%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4956691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Ensures superior profitability and efficient capital utilisation.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977872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5443776" y="320468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0942" y="3391733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43776" y="41119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Debt-to-Equity &lt; 1.0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43776" y="4602361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Indicates prudent financial management and lower leverage risk.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2977872"/>
            <a:ext cx="4196358" cy="3294340"/>
          </a:xfrm>
          <a:prstGeom prst="roundRect">
            <a:avLst>
              <a:gd name="adj" fmla="val 1033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1"/>
          <p:cNvSpPr/>
          <p:nvPr/>
        </p:nvSpPr>
        <p:spPr>
          <a:xfrm>
            <a:off x="9866948" y="320468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3C5B6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54114" y="3391733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66948" y="4111943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Positive Operating Cash Flow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66948" y="495669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Confirms the company generates sufficient cash from its core operations.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65273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These criteria are crucial for eliminating 'noise' and mitigating the risks associated with speculative or financially distressed entities, forming a solid foundation for subsequent phases.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5B5FE73-5CCD-28F5-77BA-E7B76A3588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67923" y="7524818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4524" y="713303"/>
            <a:ext cx="9270087" cy="502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2: The Intelligence - AI &amp; Live Sentiment</a:t>
            </a:r>
            <a:endParaRPr lang="en-US" sz="3150" dirty="0"/>
          </a:p>
        </p:txBody>
      </p:sp>
      <p:sp>
        <p:nvSpPr>
          <p:cNvPr id="3" name="Shape 1"/>
          <p:cNvSpPr/>
          <p:nvPr/>
        </p:nvSpPr>
        <p:spPr>
          <a:xfrm>
            <a:off x="954524" y="1625918"/>
            <a:ext cx="902375" cy="377785"/>
          </a:xfrm>
          <a:prstGeom prst="roundRect">
            <a:avLst>
              <a:gd name="adj" fmla="val 6389"/>
            </a:avLst>
          </a:prstGeom>
          <a:solidFill>
            <a:srgbClr val="ECE6D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075134" y="1686163"/>
            <a:ext cx="661154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PHASE 2</a:t>
            </a:r>
            <a:endParaRPr lang="en-US" sz="1250" dirty="0"/>
          </a:p>
        </p:txBody>
      </p:sp>
      <p:sp>
        <p:nvSpPr>
          <p:cNvPr id="5" name="Shape 3"/>
          <p:cNvSpPr/>
          <p:nvPr/>
        </p:nvSpPr>
        <p:spPr>
          <a:xfrm>
            <a:off x="1957388" y="1618298"/>
            <a:ext cx="1457444" cy="393025"/>
          </a:xfrm>
          <a:prstGeom prst="roundRect">
            <a:avLst>
              <a:gd name="adj" fmla="val 6141"/>
            </a:avLst>
          </a:prstGeom>
          <a:noFill/>
          <a:ln w="7620">
            <a:solidFill>
              <a:srgbClr val="D3C5B6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2085618" y="1686163"/>
            <a:ext cx="1200983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INTELLIGENCE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954524" y="2237542"/>
            <a:ext cx="12721352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phase integrates artificial intelligence and real-time data to predict price action based on both quantitative metrics and dynamic market events.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954524" y="5311735"/>
            <a:ext cx="12721352" cy="2286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3411855" y="4708446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3197066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3272492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12" name="Text 10"/>
          <p:cNvSpPr/>
          <p:nvPr/>
        </p:nvSpPr>
        <p:spPr>
          <a:xfrm>
            <a:off x="1856423" y="3107174"/>
            <a:ext cx="313372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Data Pipelines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1155621" y="3542109"/>
            <a:ext cx="4535448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Establish live data streams via Websocket for price ticks and corporate announcements, and REST APIs for news sentiment.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006465" y="5311735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3"/>
          <p:cNvSpPr/>
          <p:nvPr/>
        </p:nvSpPr>
        <p:spPr>
          <a:xfrm>
            <a:off x="5791676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5867102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7" name="Text 15"/>
          <p:cNvSpPr/>
          <p:nvPr/>
        </p:nvSpPr>
        <p:spPr>
          <a:xfrm>
            <a:off x="4367570" y="6116241"/>
            <a:ext cx="3300532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Sentiment Scoring Module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3750112" y="6551176"/>
            <a:ext cx="4535567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Utilise an NLP model, such as FinBERT, to process news headlines and assign a sentiment score from -1 (Negative) to +1 (Positive).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8600956" y="4708446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8"/>
          <p:cNvSpPr/>
          <p:nvPr/>
        </p:nvSpPr>
        <p:spPr>
          <a:xfrm>
            <a:off x="8386167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8461593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22" name="Text 20"/>
          <p:cNvSpPr/>
          <p:nvPr/>
        </p:nvSpPr>
        <p:spPr>
          <a:xfrm>
            <a:off x="6781323" y="4157792"/>
            <a:ext cx="396371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500"/>
              </a:lnSpc>
            </a:pPr>
            <a:r>
              <a:rPr lang="en-IN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Technical indicators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6344603" y="3542109"/>
            <a:ext cx="4535567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11195566" y="5311735"/>
            <a:ext cx="22860" cy="603290"/>
          </a:xfrm>
          <a:prstGeom prst="roundRect">
            <a:avLst>
              <a:gd name="adj" fmla="val 131974"/>
            </a:avLst>
          </a:prstGeom>
          <a:solidFill>
            <a:srgbClr val="D4CEC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Shape 23"/>
          <p:cNvSpPr/>
          <p:nvPr/>
        </p:nvSpPr>
        <p:spPr>
          <a:xfrm>
            <a:off x="10980777" y="5085517"/>
            <a:ext cx="452437" cy="452438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Text 24"/>
          <p:cNvSpPr/>
          <p:nvPr/>
        </p:nvSpPr>
        <p:spPr>
          <a:xfrm>
            <a:off x="11056203" y="5123200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cs typeface="Gelasio Semi Bold" pitchFamily="34" charset="-120"/>
              </a:rPr>
              <a:t>4</a:t>
            </a:r>
            <a:endParaRPr lang="en-US" sz="2350" dirty="0"/>
          </a:p>
        </p:txBody>
      </p:sp>
      <p:sp>
        <p:nvSpPr>
          <p:cNvPr id="27" name="Text 25"/>
          <p:cNvSpPr/>
          <p:nvPr/>
        </p:nvSpPr>
        <p:spPr>
          <a:xfrm>
            <a:off x="9668470" y="6116241"/>
            <a:ext cx="3077051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cs typeface="Gelasio Semi Bold" pitchFamily="34" charset="-120"/>
              </a:rPr>
              <a:t>Final score</a:t>
            </a:r>
          </a:p>
          <a:p>
            <a:pPr marL="0" indent="0" algn="ctr">
              <a:lnSpc>
                <a:spcPts val="2450"/>
              </a:lnSpc>
              <a:buNone/>
            </a:pPr>
            <a:endParaRPr lang="en-US" sz="1950" dirty="0"/>
          </a:p>
        </p:txBody>
      </p:sp>
      <p:sp>
        <p:nvSpPr>
          <p:cNvPr id="28" name="Text 26"/>
          <p:cNvSpPr/>
          <p:nvPr/>
        </p:nvSpPr>
        <p:spPr>
          <a:xfrm>
            <a:off x="8939213" y="6551176"/>
            <a:ext cx="4535567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Based on the data of phase 2 and the fundamental ranking</a:t>
            </a:r>
          </a:p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</a:t>
            </a:r>
            <a:endParaRPr lang="en-US" sz="155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20F2EFC-5D9C-D874-21E7-850D98D70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7923" y="7545234"/>
            <a:ext cx="2162477" cy="63826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EF23FD7-5403-B548-BC79-38BCE13AC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3432" y="6522239"/>
            <a:ext cx="5409987" cy="88663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29163" y="413742"/>
            <a:ext cx="7028140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Data Pipelines: Capturing Market Pulse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2829163" y="1122878"/>
            <a:ext cx="1998583" cy="221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Websocket Connection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2829163" y="1486257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direct, persistent connection for instantaneous data flow. This allows us to capture: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2829163" y="2067520"/>
            <a:ext cx="431292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price ticks for immediate volatility detection.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2829163" y="2343864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Live corporate announcements (mergers, earnings) impacting stock movements.</a:t>
            </a:r>
            <a:endParaRPr lang="en-US" sz="11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9163" y="2957036"/>
            <a:ext cx="4312920" cy="431292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95699" y="1122878"/>
            <a:ext cx="1956197" cy="221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REST API (Sentiment)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495699" y="1486257"/>
            <a:ext cx="431292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robust interface for pulling structured news data, focusing on: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495699" y="1840706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News headlines from key Indian financial media (e.g., Economic Times, MoneyControl).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495699" y="2343864"/>
            <a:ext cx="4312920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Gathering critical information for sentiment analysis without delay.</a:t>
            </a:r>
            <a:endParaRPr lang="en-US" sz="11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5699" y="2957036"/>
            <a:ext cx="4312920" cy="431292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2829163" y="7589044"/>
            <a:ext cx="897195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These pipelines are critical for feeding our AI with timely information, ensuring our predictions are based on the freshest market intelligence.</a:t>
            </a:r>
            <a:endParaRPr lang="en-US" sz="11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5C7F13-9E40-E070-6FE1-7D07A2960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67923" y="7496726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28530" y="416243"/>
            <a:ext cx="8667988" cy="472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Master Algorithm: Final Ranking Formula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2528530" y="1191816"/>
            <a:ext cx="9573220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core equation precisely blends the long-term financial health of companies with dynamic, real-time market intelligence to generate our definitive stock ranking.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2528530" y="1867376"/>
            <a:ext cx="9573220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710" y="1846183"/>
            <a:ext cx="10394040" cy="2683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28530" y="2306003"/>
            <a:ext cx="9573220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assigning a higher weight to the AI-driven score, we ensure our selections are agile and responsive to immediate market shifts, while still grounded in fundamental strength derived from our robust initial filtering.</a:t>
            </a:r>
            <a:endParaRPr lang="en-US" sz="1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6820" y="2960370"/>
            <a:ext cx="6456521" cy="485298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23716" y="5151126"/>
            <a:ext cx="1177491" cy="807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Final Ranking Formula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8485166" y="6369154"/>
            <a:ext cx="1751728" cy="807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AI Sentiment/Price Score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8485166" y="7253469"/>
            <a:ext cx="1751728" cy="21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Weight: 0.6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4378306" y="6396078"/>
            <a:ext cx="1751728" cy="538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Final Ranking Score</a:t>
            </a:r>
            <a:endParaRPr lang="en-US" sz="1350" dirty="0"/>
          </a:p>
        </p:txBody>
      </p:sp>
      <p:sp>
        <p:nvSpPr>
          <p:cNvPr id="12" name="Text 8"/>
          <p:cNvSpPr/>
          <p:nvPr/>
        </p:nvSpPr>
        <p:spPr>
          <a:xfrm>
            <a:off x="4378306" y="7011150"/>
            <a:ext cx="1751728" cy="430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Combined weighted result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6407803" y="3320719"/>
            <a:ext cx="1799593" cy="538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Fundamental Rank</a:t>
            </a:r>
            <a:endParaRPr lang="en-US" sz="1350" dirty="0"/>
          </a:p>
        </p:txBody>
      </p:sp>
      <p:sp>
        <p:nvSpPr>
          <p:cNvPr id="14" name="Text 10"/>
          <p:cNvSpPr/>
          <p:nvPr/>
        </p:nvSpPr>
        <p:spPr>
          <a:xfrm>
            <a:off x="6407803" y="3935791"/>
            <a:ext cx="1799593" cy="21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Weight: 0.4</a:t>
            </a:r>
            <a:endParaRPr lang="en-US" sz="10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4FDA111-E586-8EEA-32F7-BEAE26E924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92026" y="7350775"/>
            <a:ext cx="1952898" cy="819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661" y="741759"/>
            <a:ext cx="7706678" cy="10265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Portfolio Construction: Optimised Selection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718661" y="2076212"/>
            <a:ext cx="7706678" cy="1557457"/>
          </a:xfrm>
          <a:prstGeom prst="roundRect">
            <a:avLst>
              <a:gd name="adj" fmla="val 1978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741521" y="2099072"/>
            <a:ext cx="821293" cy="1511737"/>
          </a:xfrm>
          <a:prstGeom prst="roundRect">
            <a:avLst>
              <a:gd name="adj" fmla="val 410"/>
            </a:avLst>
          </a:prstGeom>
          <a:solidFill>
            <a:srgbClr val="EEE8D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998220" y="2662476"/>
            <a:ext cx="307896" cy="3849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768078" y="2304336"/>
            <a:ext cx="283452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Top 10 Stock Selection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768078" y="2748320"/>
            <a:ext cx="6429137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system autonomously selects the ten highest-ranked stocks based on the Master Algorithm's final scores.</a:t>
            </a:r>
            <a:endParaRPr lang="en-US" sz="16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B3E1F45-8BBF-B31A-8B82-E49EB1B5A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961" y="3795668"/>
            <a:ext cx="2162477" cy="638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032D2755-6C39-AF59-B9B2-8E00F5584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5706" y="-40040"/>
            <a:ext cx="15081812" cy="83096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C677-319E-6BC2-6782-0FFBBDE54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F7427DC-3FF4-7DE5-74CC-01FE41C71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08" y="937550"/>
            <a:ext cx="13198397" cy="3265930"/>
          </a:xfrm>
          <a:prstGeom prst="rect">
            <a:avLst/>
          </a:prstGeom>
        </p:spPr>
      </p:pic>
      <p:sp>
        <p:nvSpPr>
          <p:cNvPr id="21" name="Text 2">
            <a:extLst>
              <a:ext uri="{FF2B5EF4-FFF2-40B4-BE49-F238E27FC236}">
                <a16:creationId xmlns:a16="http://schemas.microsoft.com/office/drawing/2014/main" id="{FB618B97-0499-D8BA-BC25-350DE001CDA6}"/>
              </a:ext>
            </a:extLst>
          </p:cNvPr>
          <p:cNvSpPr/>
          <p:nvPr/>
        </p:nvSpPr>
        <p:spPr>
          <a:xfrm>
            <a:off x="9225023" y="2403199"/>
            <a:ext cx="4849792" cy="4414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Monthly Performance Review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The estimated time to market is ~6 months for an MVP launch.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 1-3: Design and Phase 1 Development.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 4: Phase 2 AI/NLP Development.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Month 5-6: Integration and Testing.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 phased approach is proposed: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MVP Launch (Month 6): Basic screener for early revenue.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2 (Month 9): Release AI scores as a premium feature.</a:t>
            </a:r>
          </a:p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Phase 3 (Month 12): Add real-time sentiment and automation features.</a:t>
            </a: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>
              <a:solidFill>
                <a:srgbClr val="746558"/>
              </a:solidFill>
              <a:latin typeface="Gelasio Semi Bold" pitchFamily="34" charset="0"/>
              <a:ea typeface="Gelasio Semi Bold" pitchFamily="34" charset="-122"/>
              <a:cs typeface="Gelasio Semi Bold" pitchFamily="34" charset="-120"/>
            </a:endParaRPr>
          </a:p>
          <a:p>
            <a:pPr marL="0" indent="0">
              <a:lnSpc>
                <a:spcPts val="2600"/>
              </a:lnSpc>
              <a:buNone/>
            </a:pPr>
            <a:endParaRPr lang="en-US" sz="21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19BE120-5234-4F6D-0C8A-8B58549A1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7923" y="7591336"/>
            <a:ext cx="2162477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61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113</TotalTime>
  <Words>676</Words>
  <Application>Microsoft Office PowerPoint</Application>
  <PresentationFormat>Custom</PresentationFormat>
  <Paragraphs>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Gelasio Semi Bold</vt:lpstr>
      <vt:lpstr>Gelasio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ABHINAV V SUNIL</dc:creator>
  <cp:lastModifiedBy>ABHINAV V SUNIL</cp:lastModifiedBy>
  <cp:revision>7</cp:revision>
  <dcterms:created xsi:type="dcterms:W3CDTF">2026-01-21T17:46:00Z</dcterms:created>
  <dcterms:modified xsi:type="dcterms:W3CDTF">2026-01-23T10:39:06Z</dcterms:modified>
</cp:coreProperties>
</file>